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4"/>
  </p:sldMasterIdLst>
  <p:sldIdLst>
    <p:sldId id="272" r:id="rId5"/>
    <p:sldId id="266" r:id="rId6"/>
    <p:sldId id="267" r:id="rId7"/>
    <p:sldId id="264" r:id="rId8"/>
  </p:sldIdLst>
  <p:sldSz cx="5327650" cy="7559675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0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5 1 Se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8D5C22A9-7665-9E47-8B96-94DDAB094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052787"/>
            <a:ext cx="4681537" cy="1800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CD18082-9B31-8A4B-A600-E66D4050AAAF}"/>
              </a:ext>
            </a:extLst>
          </p:cNvPr>
          <p:cNvSpPr/>
          <p:nvPr userDrawn="1"/>
        </p:nvSpPr>
        <p:spPr>
          <a:xfrm>
            <a:off x="323850" y="2858116"/>
            <a:ext cx="347821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294AE6C-9D04-1449-A601-B712A9495679}"/>
              </a:ext>
            </a:extLst>
          </p:cNvPr>
          <p:cNvSpPr/>
          <p:nvPr userDrawn="1"/>
        </p:nvSpPr>
        <p:spPr>
          <a:xfrm>
            <a:off x="3798887" y="2857355"/>
            <a:ext cx="12065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cxnSp>
        <p:nvCxnSpPr>
          <p:cNvPr id="29" name="Gerade Verbindung 17">
            <a:extLst>
              <a:ext uri="{FF2B5EF4-FFF2-40B4-BE49-F238E27FC236}">
                <a16:creationId xmlns:a16="http://schemas.microsoft.com/office/drawing/2014/main" id="{AC87F135-DB25-0045-B5A2-24E802CB5699}"/>
              </a:ext>
            </a:extLst>
          </p:cNvPr>
          <p:cNvCxnSpPr>
            <a:cxnSpLocks/>
          </p:cNvCxnSpPr>
          <p:nvPr userDrawn="1"/>
        </p:nvCxnSpPr>
        <p:spPr>
          <a:xfrm>
            <a:off x="5583546" y="0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A16FD5D-D0F8-F840-B4FE-FF46754B1298}"/>
              </a:ext>
            </a:extLst>
          </p:cNvPr>
          <p:cNvSpPr txBox="1"/>
          <p:nvPr userDrawn="1"/>
        </p:nvSpPr>
        <p:spPr>
          <a:xfrm>
            <a:off x="5733513" y="278642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EEC4194-E5D9-4B4A-8820-48EE39B3E037}"/>
              </a:ext>
            </a:extLst>
          </p:cNvPr>
          <p:cNvSpPr txBox="1"/>
          <p:nvPr userDrawn="1"/>
        </p:nvSpPr>
        <p:spPr>
          <a:xfrm>
            <a:off x="5589480" y="2793363"/>
            <a:ext cx="1478285" cy="986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u="sng" noProof="0">
                <a:solidFill>
                  <a:srgbClr val="FF0000"/>
                </a:solidFill>
                <a:latin typeface="+mj-lt"/>
              </a:rPr>
              <a:t>Zum Austausch: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Titelbild löschen </a:t>
            </a:r>
            <a:br>
              <a:rPr lang="de-CH" sz="990" b="0" noProof="0">
                <a:solidFill>
                  <a:srgbClr val="FF0000"/>
                </a:solidFill>
                <a:latin typeface="+mj-lt"/>
              </a:rPr>
            </a:br>
            <a:r>
              <a:rPr lang="de-CH" sz="990" b="0" noProof="0">
                <a:solidFill>
                  <a:srgbClr val="FF0000"/>
                </a:solidFill>
                <a:latin typeface="+mj-lt"/>
              </a:rPr>
              <a:t>und neues Bild im Bildrahmen platzieren.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F0084DF-0A50-D94C-8524-F775BF97C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57" y="228922"/>
            <a:ext cx="2206430" cy="534548"/>
          </a:xfrm>
          <a:prstGeom prst="rect">
            <a:avLst/>
          </a:prstGeom>
        </p:spPr>
      </p:pic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0F8159E4-0067-3F4B-9809-F41ADDB5EBE6}"/>
              </a:ext>
            </a:extLst>
          </p:cNvPr>
          <p:cNvCxnSpPr>
            <a:cxnSpLocks/>
          </p:cNvCxnSpPr>
          <p:nvPr userDrawn="1"/>
        </p:nvCxnSpPr>
        <p:spPr>
          <a:xfrm>
            <a:off x="5583546" y="6516141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3708946E-8E3C-6045-BA87-F3A4F4704FB0}"/>
              </a:ext>
            </a:extLst>
          </p:cNvPr>
          <p:cNvSpPr txBox="1"/>
          <p:nvPr userDrawn="1"/>
        </p:nvSpPr>
        <p:spPr>
          <a:xfrm>
            <a:off x="5733513" y="6794783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9693A6F6-C4D6-6D4D-BB10-6719E2BE3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375" y="3364089"/>
            <a:ext cx="4686011" cy="253169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Departement, Abteilung bearbeiten</a:t>
            </a:r>
            <a:endParaRPr lang="en-US"/>
          </a:p>
        </p:txBody>
      </p:sp>
      <p:sp>
        <p:nvSpPr>
          <p:cNvPr id="38" name="Textplatzhalter 19">
            <a:extLst>
              <a:ext uri="{FF2B5EF4-FFF2-40B4-BE49-F238E27FC236}">
                <a16:creationId xmlns:a16="http://schemas.microsoft.com/office/drawing/2014/main" id="{290D5390-70BF-B746-8E53-8D7261224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376" y="3624099"/>
            <a:ext cx="4686011" cy="411461"/>
          </a:xfrm>
        </p:spPr>
        <p:txBody>
          <a:bodyPr/>
          <a:lstStyle>
            <a:lvl1pPr>
              <a:defRPr sz="2000" b="0">
                <a:latin typeface="+mj-lt"/>
              </a:defRPr>
            </a:lvl1pPr>
          </a:lstStyle>
          <a:p>
            <a:pPr lvl="0"/>
            <a:r>
              <a:rPr lang="de-DE"/>
              <a:t>Titel bearbeiten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2E601D62-0ECB-A84C-8E7F-ACEB317ADE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4068525"/>
            <a:ext cx="4686011" cy="638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n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C380E9BA-A951-BE40-AE39-5B392B54D8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850" y="4720428"/>
            <a:ext cx="4686011" cy="17864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kurzer Text bearbeiten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0B7A28C-21AA-2440-B8CD-2723AD086F28}"/>
              </a:ext>
            </a:extLst>
          </p:cNvPr>
          <p:cNvSpPr txBox="1"/>
          <p:nvPr userDrawn="1"/>
        </p:nvSpPr>
        <p:spPr>
          <a:xfrm>
            <a:off x="317268" y="6235307"/>
            <a:ext cx="210198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900" b="1"/>
              <a:t>Info: Absenderinformationen auf dem Folienmaster bearbeiten.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976E73B-C064-F645-BC23-041CFF752111}"/>
              </a:ext>
            </a:extLst>
          </p:cNvPr>
          <p:cNvSpPr/>
          <p:nvPr userDrawn="1"/>
        </p:nvSpPr>
        <p:spPr>
          <a:xfrm>
            <a:off x="323850" y="6702390"/>
            <a:ext cx="4500664" cy="489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CH" sz="800" b="1">
                <a:solidFill>
                  <a:schemeClr val="tx2"/>
                </a:solidFill>
              </a:rPr>
              <a:t>Luzerner Kantonsspital | Abteilung </a:t>
            </a:r>
            <a:r>
              <a:rPr lang="de-CH" sz="800" b="1" err="1">
                <a:solidFill>
                  <a:schemeClr val="tx2"/>
                </a:solidFill>
              </a:rPr>
              <a:t>Xxxxxx</a:t>
            </a:r>
            <a:r>
              <a:rPr lang="de-CH" sz="800"/>
              <a:t> | Spitalstrasse | 6000 Luzern 16</a:t>
            </a:r>
          </a:p>
          <a:p>
            <a:pPr algn="l">
              <a:lnSpc>
                <a:spcPct val="110000"/>
              </a:lnSpc>
            </a:pPr>
            <a:r>
              <a:rPr lang="de-CH" sz="800"/>
              <a:t>Telefon 041 205 XX XX | </a:t>
            </a:r>
            <a:r>
              <a:rPr lang="de-CH" sz="800" err="1"/>
              <a:t>xxxxxxxx@luks.ch</a:t>
            </a:r>
            <a:r>
              <a:rPr lang="de-CH" sz="800"/>
              <a:t> | </a:t>
            </a:r>
            <a:r>
              <a:rPr lang="de-CH" sz="800" err="1"/>
              <a:t>luks.ch</a:t>
            </a:r>
            <a:r>
              <a:rPr lang="de-CH" sz="800"/>
              <a:t>/</a:t>
            </a:r>
            <a:r>
              <a:rPr lang="de-CH" sz="800" err="1"/>
              <a:t>xxxxxxxxxx</a:t>
            </a:r>
            <a:endParaRPr lang="de-CH" sz="800"/>
          </a:p>
          <a:p>
            <a:pPr algn="l">
              <a:lnSpc>
                <a:spcPct val="110000"/>
              </a:lnSpc>
              <a:spcBef>
                <a:spcPts val="700"/>
              </a:spcBef>
            </a:pPr>
            <a:r>
              <a:rPr lang="de-CH" sz="800"/>
              <a:t>Rechtsträger für den Betrieb des Luzerner Kantonsspitals ist die LUKS Spitalbetriebe AG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5364C37E-1458-D047-BC97-487256518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63" y="658321"/>
            <a:ext cx="1980000" cy="1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9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>
          <p15:clr>
            <a:srgbClr val="FBAE40"/>
          </p15:clr>
        </p15:guide>
        <p15:guide id="6" pos="31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e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8D5C22A9-7665-9E47-8B96-94DDAB094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052787"/>
            <a:ext cx="4681537" cy="36493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CD18082-9B31-8A4B-A600-E66D4050AAAF}"/>
              </a:ext>
            </a:extLst>
          </p:cNvPr>
          <p:cNvSpPr/>
          <p:nvPr userDrawn="1"/>
        </p:nvSpPr>
        <p:spPr>
          <a:xfrm>
            <a:off x="323850" y="4698761"/>
            <a:ext cx="347821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294AE6C-9D04-1449-A601-B712A9495679}"/>
              </a:ext>
            </a:extLst>
          </p:cNvPr>
          <p:cNvSpPr/>
          <p:nvPr userDrawn="1"/>
        </p:nvSpPr>
        <p:spPr>
          <a:xfrm>
            <a:off x="3798887" y="4698000"/>
            <a:ext cx="12065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cxnSp>
        <p:nvCxnSpPr>
          <p:cNvPr id="29" name="Gerade Verbindung 17">
            <a:extLst>
              <a:ext uri="{FF2B5EF4-FFF2-40B4-BE49-F238E27FC236}">
                <a16:creationId xmlns:a16="http://schemas.microsoft.com/office/drawing/2014/main" id="{AC87F135-DB25-0045-B5A2-24E802CB5699}"/>
              </a:ext>
            </a:extLst>
          </p:cNvPr>
          <p:cNvCxnSpPr>
            <a:cxnSpLocks/>
          </p:cNvCxnSpPr>
          <p:nvPr userDrawn="1"/>
        </p:nvCxnSpPr>
        <p:spPr>
          <a:xfrm>
            <a:off x="5583546" y="0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A16FD5D-D0F8-F840-B4FE-FF46754B1298}"/>
              </a:ext>
            </a:extLst>
          </p:cNvPr>
          <p:cNvSpPr txBox="1"/>
          <p:nvPr userDrawn="1"/>
        </p:nvSpPr>
        <p:spPr>
          <a:xfrm>
            <a:off x="5733513" y="278642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EEC4194-E5D9-4B4A-8820-48EE39B3E037}"/>
              </a:ext>
            </a:extLst>
          </p:cNvPr>
          <p:cNvSpPr txBox="1"/>
          <p:nvPr userDrawn="1"/>
        </p:nvSpPr>
        <p:spPr>
          <a:xfrm>
            <a:off x="5589480" y="2793363"/>
            <a:ext cx="1478285" cy="986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u="sng" noProof="0">
                <a:solidFill>
                  <a:srgbClr val="FF0000"/>
                </a:solidFill>
                <a:latin typeface="+mj-lt"/>
              </a:rPr>
              <a:t>Zum Austausch: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Titelbild löschen </a:t>
            </a:r>
            <a:br>
              <a:rPr lang="de-CH" sz="990" b="0" noProof="0">
                <a:solidFill>
                  <a:srgbClr val="FF0000"/>
                </a:solidFill>
                <a:latin typeface="+mj-lt"/>
              </a:rPr>
            </a:br>
            <a:r>
              <a:rPr lang="de-CH" sz="990" b="0" noProof="0">
                <a:solidFill>
                  <a:srgbClr val="FF0000"/>
                </a:solidFill>
                <a:latin typeface="+mj-lt"/>
              </a:rPr>
              <a:t>und neues Bild im Bildrahmen platzieren.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F0084DF-0A50-D94C-8524-F775BF97C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57" y="228922"/>
            <a:ext cx="2206430" cy="534548"/>
          </a:xfrm>
          <a:prstGeom prst="rect">
            <a:avLst/>
          </a:prstGeom>
        </p:spPr>
      </p:pic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0F8159E4-0067-3F4B-9809-F41ADDB5EBE6}"/>
              </a:ext>
            </a:extLst>
          </p:cNvPr>
          <p:cNvCxnSpPr>
            <a:cxnSpLocks/>
          </p:cNvCxnSpPr>
          <p:nvPr userDrawn="1"/>
        </p:nvCxnSpPr>
        <p:spPr>
          <a:xfrm>
            <a:off x="5583546" y="6516141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3708946E-8E3C-6045-BA87-F3A4F4704FB0}"/>
              </a:ext>
            </a:extLst>
          </p:cNvPr>
          <p:cNvSpPr txBox="1"/>
          <p:nvPr userDrawn="1"/>
        </p:nvSpPr>
        <p:spPr>
          <a:xfrm>
            <a:off x="5733513" y="6794783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9693A6F6-C4D6-6D4D-BB10-6719E2BE3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375" y="5057384"/>
            <a:ext cx="4686011" cy="253169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Departement, Abteilung bearbeiten</a:t>
            </a:r>
            <a:endParaRPr lang="en-US"/>
          </a:p>
        </p:txBody>
      </p:sp>
      <p:sp>
        <p:nvSpPr>
          <p:cNvPr id="38" name="Textplatzhalter 19">
            <a:extLst>
              <a:ext uri="{FF2B5EF4-FFF2-40B4-BE49-F238E27FC236}">
                <a16:creationId xmlns:a16="http://schemas.microsoft.com/office/drawing/2014/main" id="{290D5390-70BF-B746-8E53-8D7261224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376" y="5317394"/>
            <a:ext cx="4686011" cy="411461"/>
          </a:xfrm>
        </p:spPr>
        <p:txBody>
          <a:bodyPr/>
          <a:lstStyle>
            <a:lvl1pPr>
              <a:defRPr sz="2000" b="0">
                <a:latin typeface="+mj-lt"/>
              </a:defRPr>
            </a:lvl1pPr>
          </a:lstStyle>
          <a:p>
            <a:pPr lvl="0"/>
            <a:r>
              <a:rPr lang="de-DE"/>
              <a:t>Titel bearbeiten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2E601D62-0ECB-A84C-8E7F-ACEB317ADE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761820"/>
            <a:ext cx="4686011" cy="7532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n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Untertitel bearbeiten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74BA9D9-D13C-C944-A621-3E6AAAACD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938" y="663211"/>
            <a:ext cx="1980000" cy="1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9C36E8-01ED-AB43-B209-C2B94C20CE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3840" y="7094743"/>
            <a:ext cx="1688407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5BCE990-B335-F444-AA28-C2FADA350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13" y="691355"/>
            <a:ext cx="4645025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144E5F9-447E-1C4B-A47E-C5F8024796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84579"/>
            <a:ext cx="4645025" cy="58528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303463" algn="l"/>
              </a:tabLst>
              <a:defRPr sz="1100"/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Leadtextformat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100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3D140BA-FC2E-D44C-8675-9DD4F80B80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515" y="691355"/>
            <a:ext cx="4644000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7F5F044-11FE-CF43-92B5-9ABFE36A1D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8042" y="1318027"/>
            <a:ext cx="4644000" cy="4114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20EFE91-80A7-BC4C-ABD4-53B67CFCC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042" y="5687291"/>
            <a:ext cx="4644000" cy="14501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431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C45AFCA-875D-2E4C-B021-EC244366D4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139" y="691354"/>
            <a:ext cx="4645025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AA8F0A9E-F49A-B94D-83AD-7177F7877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0676" y="1318027"/>
            <a:ext cx="2254572" cy="5819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B2E12567-5F0C-4D4C-8488-10AE81B6A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139" y="1318027"/>
            <a:ext cx="2254572" cy="5819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ad Text 2-sp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CB74583-14CC-A246-AAFE-6F075B28D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13" y="691355"/>
            <a:ext cx="4645025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8283C74-8C43-244C-B3FD-E78CCBDDBA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84578"/>
            <a:ext cx="4645025" cy="11953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100"/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Leadtextformat bearbeiten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4B73E598-AC90-7946-B749-FE9340A88F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9303" y="2653145"/>
            <a:ext cx="2254572" cy="44842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4AD8DBD4-10AB-7949-A2DE-BFFE8AA8B2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766" y="2653145"/>
            <a:ext cx="2254572" cy="44842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EF1663E-B52B-084E-98A4-090AC9049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279" y="691354"/>
            <a:ext cx="4645025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F01439A3-A5C8-5049-8F4B-CB69DE0C1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0816" y="1318027"/>
            <a:ext cx="2254572" cy="24618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7A212DF6-3B37-0843-964F-92FF937BB9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279" y="1318027"/>
            <a:ext cx="2254572" cy="5819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8B0D463D-466D-2E49-83F8-2AA3228B3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50816" y="4100945"/>
            <a:ext cx="2249487" cy="303645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046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 Verbindung 17">
            <a:extLst>
              <a:ext uri="{FF2B5EF4-FFF2-40B4-BE49-F238E27FC236}">
                <a16:creationId xmlns:a16="http://schemas.microsoft.com/office/drawing/2014/main" id="{AC87F135-DB25-0045-B5A2-24E802CB5699}"/>
              </a:ext>
            </a:extLst>
          </p:cNvPr>
          <p:cNvCxnSpPr>
            <a:cxnSpLocks/>
          </p:cNvCxnSpPr>
          <p:nvPr userDrawn="1"/>
        </p:nvCxnSpPr>
        <p:spPr>
          <a:xfrm>
            <a:off x="5583546" y="0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A16FD5D-D0F8-F840-B4FE-FF46754B1298}"/>
              </a:ext>
            </a:extLst>
          </p:cNvPr>
          <p:cNvSpPr txBox="1"/>
          <p:nvPr userDrawn="1"/>
        </p:nvSpPr>
        <p:spPr>
          <a:xfrm>
            <a:off x="5733513" y="278642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0F8159E4-0067-3F4B-9809-F41ADDB5EBE6}"/>
              </a:ext>
            </a:extLst>
          </p:cNvPr>
          <p:cNvCxnSpPr>
            <a:cxnSpLocks/>
          </p:cNvCxnSpPr>
          <p:nvPr userDrawn="1"/>
        </p:nvCxnSpPr>
        <p:spPr>
          <a:xfrm>
            <a:off x="5583546" y="6516141"/>
            <a:ext cx="0" cy="104400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3708946E-8E3C-6045-BA87-F3A4F4704FB0}"/>
              </a:ext>
            </a:extLst>
          </p:cNvPr>
          <p:cNvSpPr txBox="1"/>
          <p:nvPr userDrawn="1"/>
        </p:nvSpPr>
        <p:spPr>
          <a:xfrm>
            <a:off x="5733513" y="6794783"/>
            <a:ext cx="1308022" cy="48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Schutzzone</a:t>
            </a:r>
          </a:p>
          <a:p>
            <a:pPr>
              <a:lnSpc>
                <a:spcPct val="150000"/>
              </a:lnSpc>
            </a:pPr>
            <a:r>
              <a:rPr lang="de-CH" sz="990" b="0" noProof="0">
                <a:solidFill>
                  <a:srgbClr val="FF0000"/>
                </a:solidFill>
                <a:latin typeface="+mj-lt"/>
              </a:rPr>
              <a:t>1x Schulterhöhe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41D4D25-9F25-7247-A238-053E68C3A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92" y="228922"/>
            <a:ext cx="2206430" cy="534548"/>
          </a:xfrm>
          <a:prstGeom prst="rect">
            <a:avLst/>
          </a:prstGeom>
        </p:spPr>
      </p:pic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A9B16A4-54F8-EA4B-BA49-D4D056D06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13" y="984249"/>
            <a:ext cx="4645025" cy="4373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503971" indent="0">
              <a:buNone/>
              <a:defRPr sz="2000"/>
            </a:lvl2pPr>
            <a:lvl3pPr marL="1007943" indent="0">
              <a:buNone/>
              <a:defRPr sz="2000"/>
            </a:lvl3pPr>
            <a:lvl4pPr marL="1511914" indent="0">
              <a:buNone/>
              <a:defRPr sz="2000"/>
            </a:lvl4pPr>
            <a:lvl5pPr marL="2015886" indent="0">
              <a:buNone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20">
            <a:extLst>
              <a:ext uri="{FF2B5EF4-FFF2-40B4-BE49-F238E27FC236}">
                <a16:creationId xmlns:a16="http://schemas.microsoft.com/office/drawing/2014/main" id="{AFBF9269-8FF3-2046-8D09-2CDFB4533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6850" y="1421606"/>
            <a:ext cx="2254572" cy="50934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9" name="Textplatzhalter 20">
            <a:extLst>
              <a:ext uri="{FF2B5EF4-FFF2-40B4-BE49-F238E27FC236}">
                <a16:creationId xmlns:a16="http://schemas.microsoft.com/office/drawing/2014/main" id="{7F347965-A8EE-1248-98AB-501C86D47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313" y="1421606"/>
            <a:ext cx="2254572" cy="50934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8576491-434D-E944-AD44-9775B2090BB4}"/>
              </a:ext>
            </a:extLst>
          </p:cNvPr>
          <p:cNvSpPr/>
          <p:nvPr userDrawn="1"/>
        </p:nvSpPr>
        <p:spPr>
          <a:xfrm>
            <a:off x="494570" y="6702027"/>
            <a:ext cx="4500664" cy="489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CH" sz="800" b="1">
                <a:solidFill>
                  <a:schemeClr val="tx2"/>
                </a:solidFill>
              </a:rPr>
              <a:t>Luzerner Kantonsspital | Zentralsekretariat </a:t>
            </a:r>
            <a:r>
              <a:rPr lang="de-CH" sz="800"/>
              <a:t>| Spitalstrasse 50 | 6110 Wolhusen</a:t>
            </a:r>
          </a:p>
          <a:p>
            <a:pPr algn="r">
              <a:lnSpc>
                <a:spcPct val="110000"/>
              </a:lnSpc>
            </a:pPr>
            <a:r>
              <a:rPr lang="de-CH" sz="800"/>
              <a:t>Telefon 041 492 93 83 | anmeldung-wolhusen.zenti@luks.ch | luks.ch</a:t>
            </a:r>
          </a:p>
          <a:p>
            <a:pPr algn="r">
              <a:lnSpc>
                <a:spcPct val="110000"/>
              </a:lnSpc>
              <a:spcBef>
                <a:spcPts val="700"/>
              </a:spcBef>
            </a:pPr>
            <a:r>
              <a:rPr lang="de-CH" sz="800"/>
              <a:t>Rechtsträger für den Betrieb des Luzerner Kantonsspitals ist die LUKS Spitalbetriebe AG</a:t>
            </a:r>
          </a:p>
        </p:txBody>
      </p:sp>
    </p:spTree>
    <p:extLst>
      <p:ext uri="{BB962C8B-B14F-4D97-AF65-F5344CB8AC3E}">
        <p14:creationId xmlns:p14="http://schemas.microsoft.com/office/powerpoint/2010/main" val="209975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7">
          <p15:clr>
            <a:srgbClr val="FBAE40"/>
          </p15:clr>
        </p15:guide>
        <p15:guide id="2" pos="1678">
          <p15:clr>
            <a:srgbClr val="FBAE40"/>
          </p15:clr>
        </p15:guide>
        <p15:guide id="3" orient="horz" pos="4104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04" userDrawn="1">
          <p15:clr>
            <a:srgbClr val="FBAE40"/>
          </p15:clr>
        </p15:guide>
        <p15:guide id="6" pos="31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3" r:id="rId3"/>
    <p:sldLayoutId id="2147483725" r:id="rId4"/>
    <p:sldLayoutId id="2147483726" r:id="rId5"/>
    <p:sldLayoutId id="2147483727" r:id="rId6"/>
    <p:sldLayoutId id="2147483728" r:id="rId7"/>
    <p:sldLayoutId id="2147483724" r:id="rId8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32729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0" indent="-108000" algn="l" defTabSz="532729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32729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108000" algn="l" defTabSz="532729" rtl="0" eaLnBrk="1" latinLnBrk="0" hangingPunct="1">
        <a:lnSpc>
          <a:spcPct val="130000"/>
        </a:lnSpc>
        <a:spcBef>
          <a:spcPts val="0"/>
        </a:spcBef>
        <a:buFont typeface="Symbol" pitchFamily="2" charset="2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32729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9C59BB-13DC-4D4C-8757-ED930863B9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/>
              <a:t>Gynäkologie und Geburtshilfe, LUKS Wolhusen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292639-C4E5-A04C-BC93-E1BD92343F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376" y="5317394"/>
            <a:ext cx="4686011" cy="7150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CH"/>
              <a:t>Harn- und Stuhlinkontinenz</a:t>
            </a:r>
            <a:br>
              <a:rPr lang="de-CH"/>
            </a:br>
            <a:r>
              <a:rPr lang="de-CH"/>
              <a:t>Diagnostik und Therapie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5BA67B-630C-5B4C-AF56-A3AB28D9F8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850" y="6032408"/>
            <a:ext cx="4686011" cy="482691"/>
          </a:xfrm>
        </p:spPr>
        <p:txBody>
          <a:bodyPr/>
          <a:lstStyle/>
          <a:p>
            <a:r>
              <a:rPr lang="de-CH" sz="1300"/>
              <a:t>Donnerstag, 21. August 2025, 18.30 – 20.30 Uhr</a:t>
            </a:r>
          </a:p>
          <a:p>
            <a:r>
              <a:rPr lang="de-CH" sz="1300"/>
              <a:t>LUKS Wolhusen, 1. OG, Raum 104A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907193-6277-1172-560D-B8D698B9C7CF}"/>
              </a:ext>
            </a:extLst>
          </p:cNvPr>
          <p:cNvSpPr txBox="1"/>
          <p:nvPr/>
        </p:nvSpPr>
        <p:spPr>
          <a:xfrm>
            <a:off x="3539188" y="1934054"/>
            <a:ext cx="132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highlight>
                  <a:srgbClr val="FFFF00"/>
                </a:highlight>
              </a:rPr>
              <a:t>Bild definieren</a:t>
            </a:r>
          </a:p>
        </p:txBody>
      </p:sp>
      <p:pic>
        <p:nvPicPr>
          <p:cNvPr id="12" name="Bildplatzhalter 11" descr="Ein Bild, das Text, Cartoon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FAF67ACE-9CAD-DF3A-E715-532EDF38EF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303" b="15457"/>
          <a:stretch/>
        </p:blipFill>
        <p:spPr>
          <a:xfrm>
            <a:off x="323850" y="1044576"/>
            <a:ext cx="4681537" cy="3657599"/>
          </a:xfrm>
        </p:spPr>
      </p:pic>
    </p:spTree>
    <p:extLst>
      <p:ext uri="{BB962C8B-B14F-4D97-AF65-F5344CB8AC3E}">
        <p14:creationId xmlns:p14="http://schemas.microsoft.com/office/powerpoint/2010/main" val="3992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05C4A28-93A3-5D43-A4D8-0C1CD1160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/>
              <a:t>Liebe Kolleginnen und Kollegen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287B3-8ED0-1445-BF27-C1B99277B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/>
              <a:t>Es freut uns, Sie zu unserer praxisnahen Fortbildung «Diagnostik und Therapie bei Harn- und Stuhlinkontinenz» mit anschliessendem Apéro einzuladen.</a:t>
            </a:r>
          </a:p>
          <a:p>
            <a:endParaRPr lang="de-CH"/>
          </a:p>
          <a:p>
            <a:r>
              <a:rPr lang="de-CH"/>
              <a:t>Erfahren Sie von den Expertinnen und Experten des Luzerner Kantonsspitals (LUKS) Wolhusen, welche Diagnostik und Therapien sich bewährt haben und wie Sie Ihre Patientinnen und Patienten optimal unterstützen können.</a:t>
            </a:r>
          </a:p>
          <a:p>
            <a:endParaRPr lang="de-CH"/>
          </a:p>
          <a:p>
            <a:r>
              <a:rPr lang="de-CH"/>
              <a:t>Wir freuen uns auf einen spannenden Abend mit Ihnen.</a:t>
            </a:r>
          </a:p>
          <a:p>
            <a:endParaRPr lang="de-CH"/>
          </a:p>
          <a:p>
            <a:r>
              <a:rPr lang="de-CH"/>
              <a:t>Freundliche Grüsse</a:t>
            </a:r>
          </a:p>
          <a:p>
            <a:endParaRPr lang="de-CH"/>
          </a:p>
          <a:p>
            <a:r>
              <a:rPr lang="de-CH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med. univ. (A) Kaweh Aghai 		Dr. med. univ. (A) Regina Sider </a:t>
            </a:r>
          </a:p>
          <a:p>
            <a:r>
              <a:rPr lang="de-CH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Co-Chefarzt		Leitende Ärztin</a:t>
            </a:r>
          </a:p>
          <a:p>
            <a:r>
              <a:rPr lang="de-CH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Gynäkologie/Geburtshilfe 		Gynäkologie/Geburtshilfe</a:t>
            </a:r>
            <a:br>
              <a:rPr lang="de-CH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CH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LUKS Wolhusen		LUKS Wolhusen</a:t>
            </a:r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1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5B37FC1-998C-C14C-9A23-E50F07C3D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515" y="691354"/>
            <a:ext cx="4644000" cy="654845"/>
          </a:xfrm>
        </p:spPr>
        <p:txBody>
          <a:bodyPr/>
          <a:lstStyle/>
          <a:p>
            <a:r>
              <a:rPr lang="de-CH"/>
              <a:t>Programm</a:t>
            </a:r>
          </a:p>
          <a:p>
            <a:r>
              <a:rPr lang="de-CH" sz="1500">
                <a:latin typeface="+mn-lt"/>
              </a:rPr>
              <a:t>Donnerstag, 21. August 2025, 18.30 – 20.30 Uhr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B4EA0EC1-B78E-7649-9802-BE5F37EB1E4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6692799"/>
              </p:ext>
            </p:extLst>
          </p:nvPr>
        </p:nvGraphicFramePr>
        <p:xfrm>
          <a:off x="347663" y="1345650"/>
          <a:ext cx="4643999" cy="374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452">
                  <a:extLst>
                    <a:ext uri="{9D8B030D-6E8A-4147-A177-3AD203B41FA5}">
                      <a16:colId xmlns:a16="http://schemas.microsoft.com/office/drawing/2014/main" val="617506251"/>
                    </a:ext>
                  </a:extLst>
                </a:gridCol>
                <a:gridCol w="3807547">
                  <a:extLst>
                    <a:ext uri="{9D8B030D-6E8A-4147-A177-3AD203B41FA5}">
                      <a16:colId xmlns:a16="http://schemas.microsoft.com/office/drawing/2014/main" val="490497680"/>
                    </a:ext>
                  </a:extLst>
                </a:gridCol>
              </a:tblGrid>
              <a:tr h="27282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</a:rPr>
                        <a:t>18.30 Uhr</a:t>
                      </a:r>
                      <a:endParaRPr lang="de-CH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4000" marB="54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</a:rPr>
                        <a:t>Begrüssung</a:t>
                      </a:r>
                    </a:p>
                    <a:p>
                      <a:pPr lvl="0">
                        <a:buNone/>
                      </a:pPr>
                      <a:endParaRPr lang="de-CH" sz="9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4000" marB="54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319042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18.35 Uhr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Beckenbodenrehabilitation bei Stuhl - und Harninkontinenz</a:t>
                      </a:r>
                    </a:p>
                    <a:p>
                      <a:r>
                        <a:rPr lang="de-CH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Irma </a:t>
                      </a:r>
                      <a:r>
                        <a:rPr lang="de-CH" sz="9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Dissler</a:t>
                      </a:r>
                      <a:r>
                        <a:rPr lang="de-CH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Physiotherapeutin (CAS in </a:t>
                      </a:r>
                      <a:r>
                        <a:rPr lang="de-CH" sz="9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Pelvic</a:t>
                      </a:r>
                      <a:r>
                        <a:rPr lang="de-CH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Physiotherapie) </a:t>
                      </a:r>
                    </a:p>
                    <a:p>
                      <a:pPr lvl="0">
                        <a:buNone/>
                      </a:pPr>
                      <a:endParaRPr lang="de-CH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50818"/>
                  </a:ext>
                </a:extLst>
              </a:tr>
              <a:tr h="591124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19.00 Uhr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Rezidivierende Harnwegsinfekte</a:t>
                      </a:r>
                      <a:b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Welche Behandlung ist wann sinnvoll?</a:t>
                      </a:r>
                    </a:p>
                    <a:p>
                      <a:r>
                        <a:rPr lang="de-CH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med. Michael Thoms, Leitender Arzt Urologie, LUKS Wolhusen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90730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19.30 Uhr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Stuhlinkontinenz - was tun?</a:t>
                      </a:r>
                    </a:p>
                    <a:p>
                      <a:r>
                        <a:rPr lang="de-CH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med. Tobias Flückiger, Leitender Arzt Chirurgie , LUKS Wolhusen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783970"/>
                  </a:ext>
                </a:extLst>
              </a:tr>
              <a:tr h="591124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20.00 Uhr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weibliche Harninkontinenz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med. univ. (A) Kaweh Aghai, Co-Chefarzt Gynäkologie/Geburtshilfe ,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LUKS Wolhusen</a:t>
                      </a:r>
                    </a:p>
                    <a:p>
                      <a:r>
                        <a:rPr lang="de-CH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med. univ. (A) Regina Sider, Leitende Ärztin Gynäkologie/Geburtshilfe, </a:t>
                      </a:r>
                      <a:br>
                        <a:rPr lang="de-CH" sz="9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LUKS Wolhusen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236043"/>
                  </a:ext>
                </a:extLst>
              </a:tr>
              <a:tr h="886686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20.30 Uhr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Apéro</a:t>
                      </a:r>
                    </a:p>
                  </a:txBody>
                  <a:tcPr marL="0" marR="0" marT="54000" marB="54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2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3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A67D7A-C0A4-274B-B6C0-7341E1D9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/>
              <a:t>Allgemeine Informationen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310C1-7BA9-D64E-BB38-7D0B3D517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2"/>
            <a:r>
              <a:rPr lang="de-CH" dirty="0"/>
              <a:t>Anmeldung</a:t>
            </a:r>
          </a:p>
          <a:p>
            <a:pPr lvl="1"/>
            <a:r>
              <a:rPr lang="de-CH" dirty="0"/>
              <a:t>Ihre Anmeldung nehmen wird gerne über das Webformular entgegen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lvl="2"/>
            <a:endParaRPr lang="de-CH" sz="500" dirty="0"/>
          </a:p>
          <a:p>
            <a:pPr lvl="2"/>
            <a:r>
              <a:rPr lang="de-CH" dirty="0"/>
              <a:t>Teilnahmegebühr</a:t>
            </a:r>
          </a:p>
          <a:p>
            <a:pPr lvl="1"/>
            <a:r>
              <a:rPr lang="de-CH" dirty="0"/>
              <a:t>Die Teilnahme ist kostenlos.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69BCBE-B975-564D-BB60-740C5BB348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de-CH" dirty="0"/>
              <a:t>Veranstaltungsort</a:t>
            </a:r>
          </a:p>
          <a:p>
            <a:pPr lvl="1"/>
            <a:r>
              <a:rPr lang="de-CH" dirty="0"/>
              <a:t>Luzerner Kantonsspital Wolhusen</a:t>
            </a:r>
            <a:br>
              <a:rPr lang="de-CH" dirty="0"/>
            </a:br>
            <a:r>
              <a:rPr lang="de-CH" dirty="0"/>
              <a:t>Spitalstrasse 50</a:t>
            </a:r>
            <a:br>
              <a:rPr lang="de-CH" dirty="0"/>
            </a:br>
            <a:r>
              <a:rPr lang="de-CH" dirty="0"/>
              <a:t>Raum 104A</a:t>
            </a:r>
            <a:br>
              <a:rPr lang="de-CH" dirty="0"/>
            </a:br>
            <a:r>
              <a:rPr lang="de-CH" dirty="0"/>
              <a:t>6110 Wolhusen</a:t>
            </a:r>
          </a:p>
          <a:p>
            <a:endParaRPr lang="de-CH" dirty="0"/>
          </a:p>
          <a:p>
            <a:pPr lvl="2"/>
            <a:r>
              <a:rPr lang="de-CH" dirty="0" err="1"/>
              <a:t>Credits</a:t>
            </a:r>
            <a:endParaRPr lang="de-CH" dirty="0"/>
          </a:p>
          <a:p>
            <a:pPr lvl="1"/>
            <a:r>
              <a:rPr lang="de-CH" dirty="0" err="1"/>
              <a:t>Credits</a:t>
            </a:r>
            <a:r>
              <a:rPr lang="de-CH" dirty="0"/>
              <a:t> wurden beantragt</a:t>
            </a:r>
          </a:p>
        </p:txBody>
      </p:sp>
      <p:pic>
        <p:nvPicPr>
          <p:cNvPr id="8" name="Grafik 7" descr="Ein Bild, das Text, Karte, Plan, Diagramm enthält.&#10;&#10;Automatisch generierte Beschreibung">
            <a:extLst>
              <a:ext uri="{FF2B5EF4-FFF2-40B4-BE49-F238E27FC236}">
                <a16:creationId xmlns:a16="http://schemas.microsoft.com/office/drawing/2014/main" id="{7CDA6EAA-64E8-008C-0AD1-F0F5D81C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8" y="3394244"/>
            <a:ext cx="3729234" cy="29095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AA02F8-82C5-CB24-AFDF-8DDF45667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875" y="2028512"/>
            <a:ext cx="758825" cy="7588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A17F48C-FE87-462F-1954-94D3A58E9468}"/>
              </a:ext>
            </a:extLst>
          </p:cNvPr>
          <p:cNvSpPr txBox="1"/>
          <p:nvPr/>
        </p:nvSpPr>
        <p:spPr>
          <a:xfrm>
            <a:off x="3587220" y="2585083"/>
            <a:ext cx="1385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luks.ch/</a:t>
            </a:r>
            <a:r>
              <a:rPr lang="de-CH" sz="900" dirty="0" err="1"/>
              <a:t>veranstaltungen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29188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UKS_2021">
      <a:dk1>
        <a:sysClr val="windowText" lastClr="000000"/>
      </a:dk1>
      <a:lt1>
        <a:sysClr val="window" lastClr="FFFFFF"/>
      </a:lt1>
      <a:dk2>
        <a:srgbClr val="666666"/>
      </a:dk2>
      <a:lt2>
        <a:srgbClr val="FFE580"/>
      </a:lt2>
      <a:accent1>
        <a:srgbClr val="2A71B8"/>
      </a:accent1>
      <a:accent2>
        <a:srgbClr val="FFCB00"/>
      </a:accent2>
      <a:accent3>
        <a:srgbClr val="AEB0B3"/>
      </a:accent3>
      <a:accent4>
        <a:srgbClr val="1C528B"/>
      </a:accent4>
      <a:accent5>
        <a:srgbClr val="2B9361"/>
      </a:accent5>
      <a:accent6>
        <a:srgbClr val="B9956C"/>
      </a:accent6>
      <a:hlink>
        <a:srgbClr val="666666"/>
      </a:hlink>
      <a:folHlink>
        <a:srgbClr val="AEB0B3"/>
      </a:folHlink>
    </a:clrScheme>
    <a:fontScheme name="LUKS VectoraPro">
      <a:majorFont>
        <a:latin typeface="Vectora LT Pro 55 Roman"/>
        <a:ea typeface=""/>
        <a:cs typeface=""/>
      </a:majorFont>
      <a:minorFont>
        <a:latin typeface="Vectora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C8C431D-A55F-403A-BC4A-A6EBCCD8462D}">
  <we:reference id="22ff87a5-132f-4d52-9e97-94d888e4dd91" version="3.4.0.0" store="EXCatalog" storeType="EXCatalog"/>
  <we:alternateReferences>
    <we:reference id="WA104380050" version="3.4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02041A9E4A144291A864C77C0A6645" ma:contentTypeVersion="19" ma:contentTypeDescription="Ein neues Dokument erstellen." ma:contentTypeScope="" ma:versionID="9092fe24af29b292252a05695df6f039">
  <xsd:schema xmlns:xsd="http://www.w3.org/2001/XMLSchema" xmlns:xs="http://www.w3.org/2001/XMLSchema" xmlns:p="http://schemas.microsoft.com/office/2006/metadata/properties" xmlns:ns2="62b09d4e-98bd-40d0-9839-7914fe0d3ee6" xmlns:ns3="32e46991-0e16-47fe-9b2e-d91136ee99fb" targetNamespace="http://schemas.microsoft.com/office/2006/metadata/properties" ma:root="true" ma:fieldsID="f82e1583a41b66f61500ef00aad92082" ns2:_="" ns3:_="">
    <xsd:import namespace="62b09d4e-98bd-40d0-9839-7914fe0d3ee6"/>
    <xsd:import namespace="32e46991-0e16-47fe-9b2e-d91136ee99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Datum" minOccurs="0"/>
                <xsd:element ref="ns2:MediaServiceSearchProperties" minOccurs="0"/>
                <xsd:element ref="ns2:MediaServiceBillingMetadata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09d4e-98bd-40d0-9839-7914fe0d3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a459e547-0dfa-4661-876c-0c9e0ca9a3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um" ma:index="23" nillable="true" ma:displayName="Datum" ma:format="DateTime" ma:internalName="Datum">
      <xsd:simpleType>
        <xsd:restriction base="dms:DateTim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Status" ma:index="26" nillable="true" ma:displayName="Status" ma:format="Dropdown" ma:internalName="Status">
      <xsd:simpleType>
        <xsd:restriction base="dms:Choice">
          <xsd:enumeration value="offen"/>
          <xsd:enumeration value="erledigt"/>
          <xsd:enumeration value="weitergeleitet"/>
          <xsd:enumeration value="Auswahl 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46991-0e16-47fe-9b2e-d91136ee99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8d9c57-3303-4666-8949-1149e9781229}" ma:internalName="TaxCatchAll" ma:showField="CatchAllData" ma:web="32e46991-0e16-47fe-9b2e-d91136ee99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b09d4e-98bd-40d0-9839-7914fe0d3ee6">
      <Terms xmlns="http://schemas.microsoft.com/office/infopath/2007/PartnerControls"/>
    </lcf76f155ced4ddcb4097134ff3c332f>
    <Datum xmlns="62b09d4e-98bd-40d0-9839-7914fe0d3ee6" xsi:nil="true"/>
    <TaxCatchAll xmlns="32e46991-0e16-47fe-9b2e-d91136ee99fb" xsi:nil="true"/>
    <Status xmlns="62b09d4e-98bd-40d0-9839-7914fe0d3ee6" xsi:nil="true"/>
  </documentManagement>
</p:properties>
</file>

<file path=customXml/itemProps1.xml><?xml version="1.0" encoding="utf-8"?>
<ds:datastoreItem xmlns:ds="http://schemas.openxmlformats.org/officeDocument/2006/customXml" ds:itemID="{0506F8BC-6215-4C95-95A0-0FA7FAA7934C}">
  <ds:schemaRefs>
    <ds:schemaRef ds:uri="32e46991-0e16-47fe-9b2e-d91136ee99fb"/>
    <ds:schemaRef ds:uri="62b09d4e-98bd-40d0-9839-7914fe0d3e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E39252-743B-4299-8C9B-1A4D2D234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62598D-C47B-48D6-802B-576467D5DA3A}">
  <ds:schemaRefs>
    <ds:schemaRef ds:uri="32e46991-0e16-47fe-9b2e-d91136ee99fb"/>
    <ds:schemaRef ds:uri="62b09d4e-98bd-40d0-9839-7914fe0d3e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C025AF77</Template>
  <TotalTime>0</TotalTime>
  <Words>316</Words>
  <Application>Microsoft Office PowerPoint</Application>
  <PresentationFormat>Benutzerdefiniert</PresentationFormat>
  <Paragraphs>61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Wingdings</vt:lpstr>
      <vt:lpstr>Symbol</vt:lpstr>
      <vt:lpstr>Vectora LT Pro 55 Roman</vt:lpstr>
      <vt:lpstr>Arial</vt:lpstr>
      <vt:lpstr>Vectora LT Pro 45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Luzerner Kantonsspital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Bonetti Nadine</dc:creator>
  <cp:lastModifiedBy>Flückiger Tobias</cp:lastModifiedBy>
  <cp:revision>2</cp:revision>
  <cp:lastPrinted>2019-04-11T09:38:42Z</cp:lastPrinted>
  <dcterms:created xsi:type="dcterms:W3CDTF">2025-02-10T07:09:54Z</dcterms:created>
  <dcterms:modified xsi:type="dcterms:W3CDTF">2025-08-19T07:26:33Z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0x0101004A02041A9E4A144291A864C77C0A6645</vt:lpwstr>
  </property>
  <property fmtid="{D5CDD505-2E9C-101B-9397-08002B2CF9AE}" pid="3" name="MediaServiceImageTags">
    <vt:lpwstr/>
  </property>
</Properties>
</file>